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6" r:id="rId1"/>
  </p:sldMasterIdLst>
  <p:notesMasterIdLst>
    <p:notesMasterId r:id="rId30"/>
  </p:notesMasterIdLst>
  <p:handoutMasterIdLst>
    <p:handoutMasterId r:id="rId31"/>
  </p:handoutMasterIdLst>
  <p:sldIdLst>
    <p:sldId id="333" r:id="rId2"/>
    <p:sldId id="284" r:id="rId3"/>
    <p:sldId id="334" r:id="rId4"/>
    <p:sldId id="325" r:id="rId5"/>
    <p:sldId id="328" r:id="rId6"/>
    <p:sldId id="288" r:id="rId7"/>
    <p:sldId id="336" r:id="rId8"/>
    <p:sldId id="337" r:id="rId9"/>
    <p:sldId id="338" r:id="rId10"/>
    <p:sldId id="339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3" r:id="rId20"/>
    <p:sldId id="350" r:id="rId21"/>
    <p:sldId id="351" r:id="rId22"/>
    <p:sldId id="352" r:id="rId23"/>
    <p:sldId id="354" r:id="rId24"/>
    <p:sldId id="355" r:id="rId25"/>
    <p:sldId id="356" r:id="rId26"/>
    <p:sldId id="357" r:id="rId27"/>
    <p:sldId id="358" r:id="rId28"/>
    <p:sldId id="359" r:id="rId29"/>
  </p:sldIdLst>
  <p:sldSz cx="9906000" cy="6858000" type="A4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333"/>
            <p14:sldId id="284"/>
            <p14:sldId id="334"/>
            <p14:sldId id="325"/>
            <p14:sldId id="328"/>
            <p14:sldId id="288"/>
            <p14:sldId id="336"/>
            <p14:sldId id="337"/>
            <p14:sldId id="338"/>
            <p14:sldId id="339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3"/>
            <p14:sldId id="350"/>
            <p14:sldId id="351"/>
            <p14:sldId id="352"/>
            <p14:sldId id="354"/>
            <p14:sldId id="355"/>
            <p14:sldId id="356"/>
            <p14:sldId id="357"/>
            <p14:sldId id="358"/>
            <p14:sldId id="35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29" autoAdjust="0"/>
  </p:normalViewPr>
  <p:slideViewPr>
    <p:cSldViewPr showGuides="1">
      <p:cViewPr>
        <p:scale>
          <a:sx n="70" d="100"/>
          <a:sy n="70" d="100"/>
        </p:scale>
        <p:origin x="-888" y="-96"/>
      </p:cViewPr>
      <p:guideLst>
        <p:guide orient="horz" pos="2160"/>
        <p:guide orient="horz" pos="3949"/>
        <p:guide orient="horz" pos="1134"/>
        <p:guide orient="horz" pos="2531"/>
        <p:guide orient="horz" pos="1086"/>
        <p:guide orient="horz" pos="417"/>
        <p:guide orient="horz" pos="3387"/>
        <p:guide pos="3062"/>
        <p:guide pos="779"/>
        <p:guide pos="5491"/>
        <p:guide pos="466"/>
        <p:guide pos="5734"/>
        <p:guide pos="3354"/>
        <p:guide pos="3632"/>
        <p:guide pos="2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87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30.09.2025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577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30.09.2025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27050"/>
            <a:ext cx="38036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78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27050"/>
            <a:ext cx="38036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594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085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99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5696144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881928" y="1600200"/>
            <a:ext cx="3529933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1928" y="5562600"/>
            <a:ext cx="3529933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81928" y="533400"/>
            <a:ext cx="3529933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83" y="609600"/>
            <a:ext cx="3232674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2149" y="1600200"/>
            <a:ext cx="2539074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62149" y="4191000"/>
            <a:ext cx="2539074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3340047" y="609600"/>
            <a:ext cx="3232674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232674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36663" y="609600"/>
            <a:ext cx="3232674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673326" y="609600"/>
            <a:ext cx="3232674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662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530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17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129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9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9296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63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35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30.09.2025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5734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g"/><Relationship Id="rId4" Type="http://schemas.openxmlformats.org/officeDocument/2006/relationships/image" Target="../media/image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g"/><Relationship Id="rId4" Type="http://schemas.openxmlformats.org/officeDocument/2006/relationships/image" Target="../media/image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7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1.svg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55.jpeg"/><Relationship Id="rId4" Type="http://schemas.openxmlformats.org/officeDocument/2006/relationships/image" Target="../media/image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0"/>
            <a:ext cx="9922514" cy="6786880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340368" y="2428868"/>
            <a:ext cx="5091391" cy="1036712"/>
          </a:xfrm>
          <a:prstGeom prst="rect">
            <a:avLst/>
          </a:prstGeom>
          <a:ln w="6350" cap="rnd">
            <a:noFill/>
          </a:ln>
        </p:spPr>
        <p:txBody>
          <a:bodyPr vert="horz" anchor="t" anchorCtr="0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  <a:t> </a:t>
            </a:r>
            <a:r>
              <a:rPr kumimoji="0" lang="ru-RU" sz="1800" b="0" i="0" u="sng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  <a:t/>
            </a:r>
            <a:br>
              <a:rPr kumimoji="0" lang="ru-RU" sz="1800" b="0" i="0" u="sng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</a:br>
            <a:r>
              <a:rPr kumimoji="0" lang="ru-RU" sz="1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</a:br>
            <a:r>
              <a:rPr kumimoji="0" lang="ru-RU" sz="1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mbria"/>
                <a:ea typeface="+mj-ea"/>
                <a:cs typeface="+mj-cs"/>
              </a:rPr>
            </a:br>
            <a:endParaRPr kumimoji="0" lang="ru-RU" sz="1800" b="0" i="0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70C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mbria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80" y="1556792"/>
            <a:ext cx="9440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400" b="1" dirty="0" smtClean="0">
                <a:solidFill>
                  <a:srgbClr val="002060"/>
                </a:solidFill>
              </a:rPr>
              <a:t>Центры патриотического воспитания в ДОО.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6536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Муниципальное бюджетное дошкольное образовательное  учреждение детский сад комбинированного вида № 24 города Кузнецка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28" y="3394108"/>
            <a:ext cx="4464496" cy="314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57" y="43815"/>
            <a:ext cx="9922514" cy="6786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472" y="260648"/>
            <a:ext cx="9423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ОБРАЗОВАТЕЛЬНЫЕ МАТЕРИАЛЫ </a:t>
            </a:r>
            <a:r>
              <a:rPr lang="ru-RU" sz="3200" b="1" dirty="0" smtClean="0">
                <a:solidFill>
                  <a:srgbClr val="002060"/>
                </a:solidFill>
              </a:rPr>
              <a:t>ЦЕНТРА ПАТРИОТИЧЕСКОГО ВОСПИТАНИЯ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Ознакомление </a:t>
            </a:r>
            <a:r>
              <a:rPr lang="ru-RU" b="1" dirty="0">
                <a:solidFill>
                  <a:srgbClr val="002060"/>
                </a:solidFill>
              </a:rPr>
              <a:t>с родной </a:t>
            </a:r>
            <a:r>
              <a:rPr lang="ru-RU" b="1" dirty="0" smtClean="0">
                <a:solidFill>
                  <a:srgbClr val="002060"/>
                </a:solidFill>
              </a:rPr>
              <a:t>страной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7897"/>
          <a:stretch/>
        </p:blipFill>
        <p:spPr bwMode="auto">
          <a:xfrm>
            <a:off x="135826" y="2204864"/>
            <a:ext cx="4674320" cy="26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4" y="3526499"/>
            <a:ext cx="4601149" cy="26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23024"/>
            <a:ext cx="4370308" cy="3267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29" y="3068960"/>
            <a:ext cx="4370307" cy="32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" y="260647"/>
            <a:ext cx="4488283" cy="3124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6" y="2204864"/>
            <a:ext cx="3929409" cy="41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88640"/>
            <a:ext cx="3988023" cy="4278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36" y="2924944"/>
            <a:ext cx="4695605" cy="34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9218" name="Picture 2" descr="F:\ДОКУМЕНТЫ\конкурсы\Пособия по ВОВ\пособия 5\20b0572f-d0d9-4171-bb44-081c257c55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260649"/>
            <a:ext cx="5760640" cy="304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АЙЙ\Desktop\История 2\8264318126799 (26.05.2025 7-29-24)\8264318126799 3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3501008"/>
            <a:ext cx="4908848" cy="27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" y="188639"/>
            <a:ext cx="4261697" cy="3196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2996952"/>
            <a:ext cx="4545504" cy="34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79" y="302261"/>
            <a:ext cx="616530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81539"/>
            <a:ext cx="3456384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4" y="2019434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0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88640"/>
            <a:ext cx="5088565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80" y="3384913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57" y="35560"/>
            <a:ext cx="9922514" cy="678688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7410913" y="4897760"/>
            <a:ext cx="1931789" cy="331440"/>
          </a:xfrm>
        </p:spPr>
        <p:txBody>
          <a:bodyPr>
            <a:normAutofit fontScale="87500" lnSpcReduction="2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=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082645" y="1031240"/>
            <a:ext cx="490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2864767" y="836712"/>
            <a:ext cx="65904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Развивающая предметно-пространственная среда </a:t>
            </a:r>
            <a:r>
              <a:rPr lang="ru-RU" dirty="0" smtClean="0">
                <a:solidFill>
                  <a:srgbClr val="002060"/>
                </a:solidFill>
              </a:rPr>
              <a:t>рассматривается </a:t>
            </a:r>
            <a:r>
              <a:rPr lang="ru-RU" dirty="0">
                <a:solidFill>
                  <a:srgbClr val="002060"/>
                </a:solidFill>
              </a:rPr>
              <a:t>как часть образовательной среды и фактор, обогащающий развитие детей. РППС ДОО выступает основой для разнообразной, разносторонне развивающей, содержательной и привлекательной для каждого ребёнка деятельности. (п. 31.1. ФОП ДО).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РППС </a:t>
            </a:r>
            <a:r>
              <a:rPr lang="ru-RU" dirty="0">
                <a:solidFill>
                  <a:srgbClr val="002060"/>
                </a:solidFill>
              </a:rPr>
              <a:t>включает организованное пространство (территория ДОО, групповые комнаты, специализированные, технологические, административные и иные помещения), материалы, оборудование, электронные образовательные ресурсы и средства обучения и воспитания, охраны и укрепления здоровья детей дошкольного возраста, материалы для организации самостоятельной творческой деятельности детей. РППС создает возможности для учёта особенностей, возможностей и интересов детей, коррекции недостатков их развития. (п. 31.2 ФОП ДО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r="19484"/>
          <a:stretch/>
        </p:blipFill>
        <p:spPr bwMode="auto">
          <a:xfrm>
            <a:off x="330479" y="278803"/>
            <a:ext cx="1996184" cy="317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17946"/>
          <a:stretch/>
        </p:blipFill>
        <p:spPr bwMode="auto">
          <a:xfrm>
            <a:off x="749507" y="3212975"/>
            <a:ext cx="2041660" cy="316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16632"/>
            <a:ext cx="4048973" cy="3049383"/>
          </a:xfrm>
          <a:prstGeom prst="rect">
            <a:avLst/>
          </a:prstGeom>
        </p:spPr>
      </p:pic>
      <p:pic>
        <p:nvPicPr>
          <p:cNvPr id="10242" name="Picture 2" descr="C:\Users\ДАЙЙ\Desktop\История 2\8264318126799 (26.05.2025 7-29-24)\8264318126799 25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r="7744"/>
          <a:stretch/>
        </p:blipFill>
        <p:spPr bwMode="auto">
          <a:xfrm>
            <a:off x="5529064" y="3194382"/>
            <a:ext cx="3915016" cy="29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206642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98" y="620688"/>
            <a:ext cx="7737195" cy="51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avatars.mds.yandex.net/i?id=98f59ed2e7adab1e9dabdc0fffedabfa-5484821-images-thumbs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3" r="40567" b="34338"/>
          <a:stretch/>
        </p:blipFill>
        <p:spPr bwMode="auto">
          <a:xfrm>
            <a:off x="3620849" y="620688"/>
            <a:ext cx="2717291" cy="8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593" y="620688"/>
            <a:ext cx="17145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2458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5" y="341659"/>
            <a:ext cx="4561105" cy="30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www.penza-press.ru/upload/medialibrary/c76/a9issjgovjppi95j027mpm4kr8zux2dz/ce6e64dd-19b5-4d63-87ce-d3144d2da9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90" y="3384913"/>
            <a:ext cx="4534652" cy="302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23553" name="Picture 1" descr="C:\Users\ДАЙЙ\Desktop\История 2\7895474506404 (26.05.2025 7-29-13)\7895474506404 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16632"/>
            <a:ext cx="28803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ДАЙЙ\Desktop\История 2\7919029586598 (1) (26.05.2025 7-29-18)\7919029586598 (1) 1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17" y="4536503"/>
            <a:ext cx="4176464" cy="19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ДАЙЙ\Desktop\История 2\8264318126799 (26.05.2025 7-29-24)\8264318126799 0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/>
          <a:stretch/>
        </p:blipFill>
        <p:spPr bwMode="auto">
          <a:xfrm>
            <a:off x="272480" y="4293096"/>
            <a:ext cx="2896501" cy="22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АЙЙ\Desktop\фото среда\9,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138229"/>
            <a:ext cx="2040440" cy="16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ДАЙЙ\Desktop\История 2\7998715988678 (26.05.2025 7-29-22)\7998715988678 02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16791" r="15369" b="16829"/>
          <a:stretch/>
        </p:blipFill>
        <p:spPr bwMode="auto">
          <a:xfrm>
            <a:off x="3372408" y="2123188"/>
            <a:ext cx="2949545" cy="22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ДАЙЙ\Desktop\История 2\8287970724428 (26.05.2025 7-29-27)\8287970724428 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24" y="371772"/>
            <a:ext cx="2742514" cy="15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ДАЙЙ\Desktop\История 2\8321459489397 (26.05.2025 8-27-07)\8321459489397 49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12895"/>
          <a:stretch/>
        </p:blipFill>
        <p:spPr bwMode="auto">
          <a:xfrm>
            <a:off x="6753198" y="1268760"/>
            <a:ext cx="2979605" cy="22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22531" name="Picture 3" descr="https://sun9-79.userapi.com/impg/WtUV96teXigoJtqLfOfbpQdXSZgK8BP1uxeA7Q/5N8HI-yOjRA.jpg?size=1280x963&amp;quality=96&amp;sign=a321bd53b28303f2f87067470c6dd7a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88640"/>
            <a:ext cx="5465607" cy="411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ttps://sun9-51.userapi.com/impg/iejBvEIb2PCs6RSkCJHrgbB2nWyjo602pwjbnQ/81wblIIRcWo.jpg?size=766x1080&amp;quality=96&amp;sign=f7278aa5d442944adb09f6b7bb82420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44" y="1722514"/>
            <a:ext cx="3420043" cy="48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41" y="3292432"/>
            <a:ext cx="3802260" cy="3237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2" y="333210"/>
            <a:ext cx="3616925" cy="2723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5" y="188640"/>
            <a:ext cx="4028401" cy="30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sp>
        <p:nvSpPr>
          <p:cNvPr id="3" name="AutoShape 3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9" name="Picture 9" descr="https://lookitsrussia.ru/wp-content/uploads/2024/11/9ebe584f696c93251cf74fe0012350d5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48" y="1427340"/>
            <a:ext cx="6965095" cy="39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013" y="-58057"/>
            <a:ext cx="9920966" cy="688594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98139"/>
              </p:ext>
            </p:extLst>
          </p:nvPr>
        </p:nvGraphicFramePr>
        <p:xfrm>
          <a:off x="42189" y="-35318"/>
          <a:ext cx="9897790" cy="686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3970"/>
                <a:gridCol w="1413970"/>
                <a:gridCol w="1413970"/>
                <a:gridCol w="1413970"/>
                <a:gridCol w="1413970"/>
                <a:gridCol w="1413970"/>
                <a:gridCol w="1413970"/>
              </a:tblGrid>
              <a:tr h="13726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26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26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26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26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9" descr="https://lookitsrussia.ru/wp-content/uploads/2024/11/9ebe584f696c93251cf74fe0012350d5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268760"/>
            <a:ext cx="69650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-18987" y="-38639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483" r="10812" b="12919"/>
          <a:stretch/>
        </p:blipFill>
        <p:spPr bwMode="auto">
          <a:xfrm>
            <a:off x="53847" y="188640"/>
            <a:ext cx="1352601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1406448" y="-51805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2864768" y="-58057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4256164" y="-38639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5657247" y="-50840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7106736" y="-38639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8546896" y="-50840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-18987" y="5445224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1406448" y="5432058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2864768" y="5425806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4256164" y="5445224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5657247" y="5433023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7106736" y="5445224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8546896" y="5433023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-15552" y="1340768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-15552" y="2676416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19013" y="4039672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8461711" y="1340767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8461711" y="2676415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907" r="71009" b="9899"/>
          <a:stretch/>
        </p:blipFill>
        <p:spPr bwMode="auto">
          <a:xfrm>
            <a:off x="8481392" y="4039671"/>
            <a:ext cx="1446664" cy="14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2" cstate="email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35560"/>
            <a:ext cx="9922514" cy="6786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9"/>
          <a:stretch/>
        </p:blipFill>
        <p:spPr>
          <a:xfrm>
            <a:off x="106141" y="188640"/>
            <a:ext cx="4855116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/>
          <a:stretch/>
        </p:blipFill>
        <p:spPr>
          <a:xfrm>
            <a:off x="4640238" y="3429000"/>
            <a:ext cx="5260979" cy="33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2" cstate="email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8257" y="35560"/>
            <a:ext cx="9922514" cy="6786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38881"/>
            <a:ext cx="5593072" cy="3146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3356992"/>
            <a:ext cx="6032783" cy="3393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2" cstate="email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5552" y="26496"/>
            <a:ext cx="9922514" cy="67868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20552" y="1146224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ЦЕЛЬ: </a:t>
            </a:r>
            <a:r>
              <a:rPr lang="ru-RU" sz="2400" dirty="0" smtClean="0">
                <a:solidFill>
                  <a:srgbClr val="002060"/>
                </a:solidFill>
              </a:rPr>
              <a:t>воспитание </a:t>
            </a:r>
            <a:r>
              <a:rPr lang="ru-RU" sz="2400" dirty="0">
                <a:solidFill>
                  <a:srgbClr val="002060"/>
                </a:solidFill>
              </a:rPr>
              <a:t>и формирование нравственной личности.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 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ЗАДАЧИ: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воспитать </a:t>
            </a:r>
            <a:r>
              <a:rPr lang="ru-RU" sz="2400" dirty="0">
                <a:solidFill>
                  <a:srgbClr val="002060"/>
                </a:solidFill>
              </a:rPr>
              <a:t>толерантное отношение к другим народам и людям различных </a:t>
            </a:r>
            <a:r>
              <a:rPr lang="ru-RU" sz="2400" dirty="0" smtClean="0">
                <a:solidFill>
                  <a:srgbClr val="002060"/>
                </a:solidFill>
              </a:rPr>
              <a:t>национальностей;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сформировать </a:t>
            </a:r>
            <a:r>
              <a:rPr lang="ru-RU" sz="2400" dirty="0">
                <a:solidFill>
                  <a:srgbClr val="002060"/>
                </a:solidFill>
              </a:rPr>
              <a:t>духовно-нравственное отношение ребенка к семье, стране, природе родного </a:t>
            </a:r>
            <a:r>
              <a:rPr lang="ru-RU" sz="2400" dirty="0" smtClean="0">
                <a:solidFill>
                  <a:srgbClr val="002060"/>
                </a:solidFill>
              </a:rPr>
              <a:t>края;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воспитать </a:t>
            </a:r>
            <a:r>
              <a:rPr lang="ru-RU" sz="2400" dirty="0">
                <a:solidFill>
                  <a:srgbClr val="002060"/>
                </a:solidFill>
              </a:rPr>
              <a:t>у дошкольника чувство собственного достоинства. </a:t>
            </a:r>
          </a:p>
        </p:txBody>
      </p:sp>
    </p:spTree>
    <p:extLst>
      <p:ext uri="{BB962C8B-B14F-4D97-AF65-F5344CB8AC3E}">
        <p14:creationId xmlns:p14="http://schemas.microsoft.com/office/powerpoint/2010/main" val="41550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57" y="43815"/>
            <a:ext cx="9922514" cy="6786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472" y="260648"/>
            <a:ext cx="9423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ОБРАЗОВАТЕЛЬНЫЕ МАТЕРИАЛЫ </a:t>
            </a:r>
            <a:r>
              <a:rPr lang="ru-RU" sz="3200" b="1" dirty="0" smtClean="0">
                <a:solidFill>
                  <a:srgbClr val="002060"/>
                </a:solidFill>
              </a:rPr>
              <a:t>ЦЕНТРА ПАТРИОТИЧЕСКОГО ВОСПИТАНИЯ</a:t>
            </a:r>
            <a:endParaRPr lang="ru-RU" sz="3200" dirty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Социально-нравственное воспитание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2148093"/>
            <a:ext cx="4384911" cy="32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3177650"/>
            <a:ext cx="4430738" cy="32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57" y="43815"/>
            <a:ext cx="9922514" cy="6786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472" y="260648"/>
            <a:ext cx="9423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ОБРАЗОВАТЕЛЬНЫЕ МАТЕРИАЛЫ </a:t>
            </a:r>
            <a:r>
              <a:rPr lang="ru-RU" sz="3200" b="1" dirty="0" smtClean="0">
                <a:solidFill>
                  <a:srgbClr val="002060"/>
                </a:solidFill>
              </a:rPr>
              <a:t>ЦЕНТРА ПАТРИОТИЧЕСКОГО ВОСПИТАНИЯ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Ознакомление </a:t>
            </a:r>
            <a:r>
              <a:rPr lang="ru-RU" b="1" dirty="0">
                <a:solidFill>
                  <a:srgbClr val="002060"/>
                </a:solidFill>
              </a:rPr>
              <a:t>с малой </a:t>
            </a:r>
            <a:r>
              <a:rPr lang="ru-RU" b="1" dirty="0" smtClean="0">
                <a:solidFill>
                  <a:srgbClr val="002060"/>
                </a:solidFill>
              </a:rPr>
              <a:t>Родиной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1" y="2132856"/>
            <a:ext cx="6472238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57" y="43815"/>
            <a:ext cx="9922514" cy="6786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472" y="260648"/>
            <a:ext cx="9423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ОБРАЗОВАТЕЛЬНЫЕ МАТЕРИАЛЫ </a:t>
            </a:r>
            <a:r>
              <a:rPr lang="ru-RU" sz="3200" b="1" dirty="0" smtClean="0">
                <a:solidFill>
                  <a:srgbClr val="002060"/>
                </a:solidFill>
              </a:rPr>
              <a:t>ЦЕНТРА ПАТРИОТИЧЕСКОГО ВОСПИТАНИЯ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Приобщение </a:t>
            </a:r>
            <a:r>
              <a:rPr lang="ru-RU" b="1" dirty="0">
                <a:solidFill>
                  <a:srgbClr val="002060"/>
                </a:solidFill>
              </a:rPr>
              <a:t>к народной </a:t>
            </a:r>
            <a:r>
              <a:rPr lang="ru-RU" b="1" dirty="0" smtClean="0">
                <a:solidFill>
                  <a:srgbClr val="002060"/>
                </a:solidFill>
              </a:rPr>
              <a:t>культуре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1" y="2132856"/>
            <a:ext cx="4355889" cy="32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/>
          <a:stretch/>
        </p:blipFill>
        <p:spPr bwMode="auto">
          <a:xfrm>
            <a:off x="5169024" y="3284984"/>
            <a:ext cx="4355889" cy="32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нра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57" y="43815"/>
            <a:ext cx="9922514" cy="6786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472" y="260648"/>
            <a:ext cx="9423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ОБРАЗОВАТЕЛЬНЫЕ МАТЕРИАЛЫ </a:t>
            </a:r>
            <a:r>
              <a:rPr lang="ru-RU" sz="3200" b="1" dirty="0" smtClean="0">
                <a:solidFill>
                  <a:srgbClr val="002060"/>
                </a:solidFill>
              </a:rPr>
              <a:t>ЦЕНТРА ПАТРИОТИЧЕСКОГО ВОСПИТАНИЯ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Ознакомление </a:t>
            </a:r>
            <a:r>
              <a:rPr lang="ru-RU" b="1" dirty="0">
                <a:solidFill>
                  <a:srgbClr val="002060"/>
                </a:solidFill>
              </a:rPr>
              <a:t>с родным </a:t>
            </a:r>
            <a:r>
              <a:rPr lang="ru-RU" b="1" dirty="0" smtClean="0">
                <a:solidFill>
                  <a:srgbClr val="002060"/>
                </a:solidFill>
              </a:rPr>
              <a:t>краем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sun9-84.userapi.com/s/v1/ig2/KX0xJz8IRI6SpLNa_qdBMprF0IQ3SfxFxnw6aac7lHd8WBvlBlWoeFUxtRuUcfCJ8e2g6mPs_csE7I8GeSdxQd4W.jpg?size=604x453&amp;quality=95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132856"/>
            <a:ext cx="57531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211</Words>
  <Application>Microsoft Office PowerPoint</Application>
  <PresentationFormat>Лист A4 (210x297 мм)</PresentationFormat>
  <Paragraphs>53</Paragraphs>
  <Slides>28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60</cp:revision>
  <dcterms:created xsi:type="dcterms:W3CDTF">2020-04-11T07:55:17Z</dcterms:created>
  <dcterms:modified xsi:type="dcterms:W3CDTF">2025-09-30T08:41:28Z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  <property fmtid="{D5CDD505-2E9C-101B-9397-08002B2CF9AE}" pid="3" name="KSOProductBuildVer">
    <vt:lpwstr>1049-11.1.0.9080</vt:lpwstr>
  </property>
</Properties>
</file>